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64" r:id="rId3"/>
    <p:sldId id="265" r:id="rId4"/>
    <p:sldId id="26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727514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206480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52BA66-FEAC-4244-8932-3744AB26C71F}"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13084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DF43928-1888-48CC-9EFC-B6859A0B8FD6}" type="datetimeFigureOut">
              <a:rPr lang="en-IN" smtClean="0"/>
              <a:t>28-02-2024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891789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DF43928-1888-48CC-9EFC-B6859A0B8FD6}" type="datetimeFigureOut">
              <a:rPr lang="en-IN" smtClean="0"/>
              <a:t>28-02-2024</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52BA66-FEAC-4244-8932-3744AB26C71F}"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9668714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2DF43928-1888-48CC-9EFC-B6859A0B8FD6}" type="datetimeFigureOut">
              <a:rPr lang="en-IN" smtClean="0"/>
              <a:t>28-02-2024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461421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1215182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3593898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440359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F43928-1888-48CC-9EFC-B6859A0B8FD6}" type="datetimeFigureOut">
              <a:rPr lang="en-IN" smtClean="0"/>
              <a:t>28-02-2024</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916762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DF43928-1888-48CC-9EFC-B6859A0B8FD6}" type="datetimeFigureOut">
              <a:rPr lang="en-IN" smtClean="0"/>
              <a:t>28-02-2024</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84414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DF43928-1888-48CC-9EFC-B6859A0B8FD6}" type="datetimeFigureOut">
              <a:rPr lang="en-IN" smtClean="0"/>
              <a:t>28-02-2024</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65564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DF43928-1888-48CC-9EFC-B6859A0B8FD6}" type="datetimeFigureOut">
              <a:rPr lang="en-IN" smtClean="0"/>
              <a:t>28-02-2024</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4098687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F43928-1888-48CC-9EFC-B6859A0B8FD6}" type="datetimeFigureOut">
              <a:rPr lang="en-IN" smtClean="0"/>
              <a:t>28-02-2024</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128426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43928-1888-48CC-9EFC-B6859A0B8FD6}" type="datetimeFigureOut">
              <a:rPr lang="en-IN" smtClean="0"/>
              <a:t>28-02-2024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817955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F43928-1888-48CC-9EFC-B6859A0B8FD6}" type="datetimeFigureOut">
              <a:rPr lang="en-IN" smtClean="0"/>
              <a:t>28-02-2024</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652BA66-FEAC-4244-8932-3744AB26C71F}" type="slidenum">
              <a:rPr lang="en-IN" smtClean="0"/>
              <a:t>‹#›</a:t>
            </a:fld>
            <a:endParaRPr lang="en-IN"/>
          </a:p>
        </p:txBody>
      </p:sp>
    </p:spTree>
    <p:extLst>
      <p:ext uri="{BB962C8B-B14F-4D97-AF65-F5344CB8AC3E}">
        <p14:creationId xmlns:p14="http://schemas.microsoft.com/office/powerpoint/2010/main" val="25601711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DF43928-1888-48CC-9EFC-B6859A0B8FD6}" type="datetimeFigureOut">
              <a:rPr lang="en-IN" smtClean="0"/>
              <a:t>28-02-2024</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652BA66-FEAC-4244-8932-3744AB26C71F}" type="slidenum">
              <a:rPr lang="en-IN" smtClean="0"/>
              <a:t>‹#›</a:t>
            </a:fld>
            <a:endParaRPr lang="en-IN"/>
          </a:p>
        </p:txBody>
      </p:sp>
    </p:spTree>
    <p:extLst>
      <p:ext uri="{BB962C8B-B14F-4D97-AF65-F5344CB8AC3E}">
        <p14:creationId xmlns:p14="http://schemas.microsoft.com/office/powerpoint/2010/main" val="19986964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kdc.ac.in/"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0" y="12879"/>
            <a:ext cx="12192000" cy="2031325"/>
            <a:chOff x="0" y="0"/>
            <a:chExt cx="12325082" cy="2031325"/>
          </a:xfrm>
        </p:grpSpPr>
        <p:sp>
          <p:nvSpPr>
            <p:cNvPr id="4" name="Rectangle 3">
              <a:extLst>
                <a:ext uri="{FF2B5EF4-FFF2-40B4-BE49-F238E27FC236}">
                  <a16:creationId xmlns:a16="http://schemas.microsoft.com/office/drawing/2014/main" id="{5E626C42-E8AB-B5B0-8AC0-7A3AF335B80A}"/>
                </a:ext>
              </a:extLst>
            </p:cNvPr>
            <p:cNvSpPr/>
            <p:nvPr/>
          </p:nvSpPr>
          <p:spPr>
            <a:xfrm>
              <a:off x="0" y="0"/>
              <a:ext cx="12325082" cy="2031325"/>
            </a:xfrm>
            <a:prstGeom prst="rect">
              <a:avLst/>
            </a:prstGeom>
            <a:solidFill>
              <a:schemeClr val="bg1"/>
            </a:solidFill>
            <a:ln>
              <a:noFill/>
            </a:ln>
          </p:spPr>
          <p:txBody>
            <a:bodyPr wrap="square" lIns="91440" tIns="45720" rIns="91440" bIns="45720">
              <a:spAutoFit/>
            </a:bodyPr>
            <a:lstStyle/>
            <a:p>
              <a:pPr lvl="2"/>
              <a:r>
                <a:rPr lang="en-US" sz="4800" b="1"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latin typeface="Algerian" panose="04020705040A02060702" pitchFamily="82" charset="0"/>
                </a:rPr>
                <a:t>	  </a:t>
              </a:r>
              <a:r>
                <a:rPr lang="en-US" sz="5000" b="1" dirty="0">
                  <a:ln w="9525">
                    <a:solidFill>
                      <a:schemeClr val="bg1"/>
                    </a:solidFill>
                    <a:prstDash val="solid"/>
                  </a:ln>
                  <a:solidFill>
                    <a:srgbClr val="0070C0"/>
                  </a:solidFill>
                  <a:effectLst>
                    <a:outerShdw blurRad="12700" dist="38100" dir="2700000" algn="tl" rotWithShape="0">
                      <a:schemeClr val="accent5">
                        <a:lumMod val="60000"/>
                        <a:lumOff val="40000"/>
                      </a:schemeClr>
                    </a:outerShdw>
                  </a:effectLst>
                  <a:latin typeface="Algerian" panose="04020705040A02060702" pitchFamily="82" charset="0"/>
                </a:rPr>
                <a:t>KUPPAM DEGREE COLLEGE</a:t>
              </a:r>
            </a:p>
            <a:p>
              <a:pPr lvl="2"/>
              <a:r>
                <a:rPr lang="en-IN" sz="2000" b="1" dirty="0">
                  <a:solidFill>
                    <a:schemeClr val="bg2">
                      <a:lumMod val="75000"/>
                    </a:schemeClr>
                  </a:solidFill>
                </a:rPr>
                <a:t>		       </a:t>
              </a:r>
              <a:r>
                <a:rPr lang="en-IN" sz="1400" b="1" dirty="0">
                  <a:solidFill>
                    <a:schemeClr val="bg2">
                      <a:lumMod val="75000"/>
                    </a:schemeClr>
                  </a:solidFill>
                  <a:latin typeface="Times New Roman" panose="02020603050405020304" pitchFamily="18" charset="0"/>
                  <a:cs typeface="Times New Roman" panose="02020603050405020304" pitchFamily="18" charset="0"/>
                </a:rPr>
                <a:t>(Affiliated to S.V. University &amp; Permitted by APSCHE, Govt. of A.P)</a:t>
              </a:r>
            </a:p>
            <a:p>
              <a:pPr lvl="2"/>
              <a:r>
                <a:rPr lang="en-IN" sz="2000" b="1" dirty="0">
                  <a:solidFill>
                    <a:schemeClr val="accent1">
                      <a:lumMod val="50000"/>
                    </a:schemeClr>
                  </a:solidFill>
                </a:rPr>
                <a:t>	       </a:t>
              </a:r>
              <a:r>
                <a:rPr lang="en-IN" sz="2000" b="1" dirty="0">
                  <a:solidFill>
                    <a:schemeClr val="accent1">
                      <a:lumMod val="50000"/>
                    </a:schemeClr>
                  </a:solidFill>
                  <a:latin typeface="Book Antiqua" panose="02040602050305030304" pitchFamily="18" charset="0"/>
                  <a:cs typeface="Times New Roman" panose="02020603050405020304" pitchFamily="18" charset="0"/>
                </a:rPr>
                <a:t>45/2A, Pedda Bangarunatham, KUPPAM-517425.Chittoor Dt. AP</a:t>
              </a:r>
              <a:r>
                <a:rPr lang="en-IN" sz="2000" b="1" dirty="0">
                  <a:solidFill>
                    <a:schemeClr val="accent1">
                      <a:lumMod val="50000"/>
                    </a:schemeClr>
                  </a:solidFill>
                  <a:latin typeface="Book Antiqua" panose="02040602050305030304" pitchFamily="18" charset="0"/>
                </a:rPr>
                <a:t>. </a:t>
              </a:r>
            </a:p>
            <a:p>
              <a:pPr lvl="2"/>
              <a:r>
                <a:rPr lang="en-IN" sz="2000" dirty="0">
                  <a:solidFill>
                    <a:schemeClr val="accent1">
                      <a:lumMod val="50000"/>
                    </a:schemeClr>
                  </a:solidFill>
                </a:rPr>
                <a:t>  		 </a:t>
              </a:r>
              <a:r>
                <a:rPr lang="en-IN" sz="1600" dirty="0">
                  <a:solidFill>
                    <a:schemeClr val="accent1">
                      <a:lumMod val="50000"/>
                    </a:schemeClr>
                  </a:solidFill>
                  <a:latin typeface="Times New Roman" panose="02020603050405020304" pitchFamily="18" charset="0"/>
                  <a:cs typeface="Times New Roman" panose="02020603050405020304" pitchFamily="18" charset="0"/>
                </a:rPr>
                <a:t>08570-255872                                                                                  	</a:t>
              </a:r>
              <a:r>
                <a:rPr lang="en-IN" sz="1600" dirty="0">
                  <a:solidFill>
                    <a:schemeClr val="accent1">
                      <a:lumMod val="50000"/>
                    </a:schemeClr>
                  </a:solidFill>
                  <a:latin typeface="Times New Roman" panose="02020603050405020304" pitchFamily="18" charset="0"/>
                  <a:cs typeface="Times New Roman" panose="02020603050405020304" pitchFamily="18" charset="0"/>
                  <a:hlinkClick r:id="rId2"/>
                </a:rPr>
                <a:t>www.kdc.ac.in</a:t>
              </a:r>
              <a:endParaRPr lang="en-IN" sz="1600" dirty="0">
                <a:solidFill>
                  <a:schemeClr val="accent1">
                    <a:lumMod val="50000"/>
                  </a:schemeClr>
                </a:solidFill>
                <a:latin typeface="Times New Roman" panose="02020603050405020304" pitchFamily="18" charset="0"/>
                <a:cs typeface="Times New Roman" panose="02020603050405020304" pitchFamily="18" charset="0"/>
              </a:endParaRPr>
            </a:p>
            <a:p>
              <a:pPr lvl="2"/>
              <a:r>
                <a:rPr lang="en-IN" sz="1600" dirty="0">
                  <a:solidFill>
                    <a:schemeClr val="accent1">
                      <a:lumMod val="50000"/>
                    </a:schemeClr>
                  </a:solidFill>
                  <a:latin typeface="Times New Roman" panose="02020603050405020304" pitchFamily="18" charset="0"/>
                  <a:cs typeface="Times New Roman" panose="02020603050405020304" pitchFamily="18" charset="0"/>
                </a:rPr>
                <a:t>  		 96184 22470                                                                                     	mail@kdc.ac.in</a:t>
              </a:r>
              <a:endParaRPr lang="en-IN" sz="1600" b="1" dirty="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6098" y="147816"/>
              <a:ext cx="1226652" cy="1243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 name="Group 9"/>
          <p:cNvGrpSpPr/>
          <p:nvPr/>
        </p:nvGrpSpPr>
        <p:grpSpPr>
          <a:xfrm>
            <a:off x="9978749" y="52974"/>
            <a:ext cx="2199581" cy="1623079"/>
            <a:chOff x="9978749" y="52974"/>
            <a:chExt cx="2199581" cy="1623079"/>
          </a:xfrm>
        </p:grpSpPr>
        <p:pic>
          <p:nvPicPr>
            <p:cNvPr id="7" name="Picture 6"/>
            <p:cNvPicPr>
              <a:picLocks noChangeAspect="1"/>
            </p:cNvPicPr>
            <p:nvPr/>
          </p:nvPicPr>
          <p:blipFill rotWithShape="1">
            <a:blip r:embed="rId4">
              <a:extLst>
                <a:ext uri="{28A0092B-C50C-407E-A947-70E740481C1C}">
                  <a14:useLocalDpi xmlns:a14="http://schemas.microsoft.com/office/drawing/2010/main" val="0"/>
                </a:ext>
              </a:extLst>
            </a:blip>
            <a:srcRect l="23960" r="26529" b="20244"/>
            <a:stretch/>
          </p:blipFill>
          <p:spPr>
            <a:xfrm>
              <a:off x="10209216" y="52974"/>
              <a:ext cx="1738648" cy="1458593"/>
            </a:xfrm>
            <a:prstGeom prst="rect">
              <a:avLst/>
            </a:prstGeom>
          </p:spPr>
        </p:pic>
        <p:pic>
          <p:nvPicPr>
            <p:cNvPr id="8" name="Picture 7"/>
            <p:cNvPicPr>
              <a:picLocks noChangeAspect="1"/>
            </p:cNvPicPr>
            <p:nvPr/>
          </p:nvPicPr>
          <p:blipFill rotWithShape="1">
            <a:blip r:embed="rId4">
              <a:extLst>
                <a:ext uri="{28A0092B-C50C-407E-A947-70E740481C1C}">
                  <a14:useLocalDpi xmlns:a14="http://schemas.microsoft.com/office/drawing/2010/main" val="0"/>
                </a:ext>
              </a:extLst>
            </a:blip>
            <a:srcRect l="5939" t="77896" r="6148" b="6316"/>
            <a:stretch/>
          </p:blipFill>
          <p:spPr>
            <a:xfrm>
              <a:off x="9978749" y="1472389"/>
              <a:ext cx="2199581" cy="203664"/>
            </a:xfrm>
            <a:prstGeom prst="rect">
              <a:avLst/>
            </a:prstGeom>
          </p:spPr>
        </p:pic>
      </p:grpSp>
      <p:sp>
        <p:nvSpPr>
          <p:cNvPr id="13" name="Subtitle 12">
            <a:extLst>
              <a:ext uri="{FF2B5EF4-FFF2-40B4-BE49-F238E27FC236}">
                <a16:creationId xmlns:a16="http://schemas.microsoft.com/office/drawing/2014/main" id="{11BB02DD-6AA7-79FB-51DF-04C86C0E5E94}"/>
              </a:ext>
            </a:extLst>
          </p:cNvPr>
          <p:cNvSpPr>
            <a:spLocks noGrp="1"/>
          </p:cNvSpPr>
          <p:nvPr>
            <p:ph type="subTitle" idx="1"/>
          </p:nvPr>
        </p:nvSpPr>
        <p:spPr>
          <a:xfrm>
            <a:off x="1737923" y="2118680"/>
            <a:ext cx="10628082" cy="4578625"/>
          </a:xfrm>
        </p:spPr>
        <p:txBody>
          <a:bodyPr>
            <a:normAutofit/>
          </a:bodyPr>
          <a:lstStyle/>
          <a:p>
            <a:pPr algn="ctr"/>
            <a:r>
              <a:rPr lang="en-IN" sz="3200" b="1" u="sng" dirty="0">
                <a:solidFill>
                  <a:srgbClr val="222222"/>
                </a:solidFill>
                <a:latin typeface="Roboto" panose="020F0502020204030204" pitchFamily="2" charset="0"/>
              </a:rPr>
              <a:t>Scope of  </a:t>
            </a:r>
            <a:r>
              <a:rPr lang="en-IN" sz="3200" b="1" u="sng" dirty="0" err="1">
                <a:solidFill>
                  <a:srgbClr val="222222"/>
                </a:solidFill>
                <a:latin typeface="Roboto" panose="020F0502020204030204" pitchFamily="2" charset="0"/>
              </a:rPr>
              <a:t>B.Sc</a:t>
            </a:r>
            <a:r>
              <a:rPr lang="en-IN" sz="3200" b="1" u="sng" dirty="0">
                <a:solidFill>
                  <a:srgbClr val="222222"/>
                </a:solidFill>
                <a:latin typeface="Roboto" panose="020F0502020204030204" pitchFamily="2" charset="0"/>
              </a:rPr>
              <a:t>-Chemistry</a:t>
            </a:r>
            <a:endParaRPr lang="en-IN" sz="3200" b="1" i="0" u="sng" dirty="0">
              <a:solidFill>
                <a:srgbClr val="222222"/>
              </a:solidFill>
              <a:effectLst/>
              <a:latin typeface="Roboto" panose="020F0502020204030204" pitchFamily="2" charset="0"/>
            </a:endParaRPr>
          </a:p>
          <a:p>
            <a:r>
              <a:rPr lang="en-IN" sz="2400" b="0" i="0" dirty="0">
                <a:solidFill>
                  <a:srgbClr val="222222"/>
                </a:solidFill>
                <a:effectLst/>
                <a:latin typeface="Roboto" panose="020F0502020204030204" pitchFamily="2" charset="0"/>
              </a:rPr>
              <a:t>A degree in chemistry opens the door to a variety of careers in Chemistry, Biology, Physics and other natural sciences. Many students who have completed B.Sc. (Hons.) Chemistry prepare for a career as a chemical engineer, chemist, physicist or even as an engineer in other fields.</a:t>
            </a:r>
            <a:br>
              <a:rPr lang="en-IN" sz="2400" dirty="0"/>
            </a:br>
            <a:r>
              <a:rPr lang="en-IN" sz="2400" b="0" i="0" dirty="0">
                <a:solidFill>
                  <a:srgbClr val="222222"/>
                </a:solidFill>
                <a:effectLst/>
                <a:latin typeface="Roboto" panose="020F0502020204030204" pitchFamily="2" charset="0"/>
              </a:rPr>
              <a:t>Chemistry is the study of matter, and understanding chemistry means understanding the world around you and how one can identify the central ideas underlying chemistry, such as the basic principles of chemistry and its relationship to biology and physics. Those who study Chemistry (Hons.) can also be experts in health-related areas such as nutrition, medicine and health care, as well as in chemistry.</a:t>
            </a:r>
            <a:endParaRPr lang="en-IN" sz="2400" dirty="0"/>
          </a:p>
        </p:txBody>
      </p:sp>
    </p:spTree>
    <p:extLst>
      <p:ext uri="{BB962C8B-B14F-4D97-AF65-F5344CB8AC3E}">
        <p14:creationId xmlns:p14="http://schemas.microsoft.com/office/powerpoint/2010/main" val="3149560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CB866E-9947-5CE9-D1E8-DC997C6FB1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18A7271-DEED-95B0-3968-0FA22C9A5675}"/>
              </a:ext>
            </a:extLst>
          </p:cNvPr>
          <p:cNvSpPr>
            <a:spLocks noGrp="1"/>
          </p:cNvSpPr>
          <p:nvPr>
            <p:ph type="ctrTitle"/>
          </p:nvPr>
        </p:nvSpPr>
        <p:spPr>
          <a:xfrm>
            <a:off x="1674813" y="128789"/>
            <a:ext cx="9941931" cy="1171296"/>
          </a:xfrm>
        </p:spPr>
        <p:txBody>
          <a:bodyPr>
            <a:normAutofit/>
          </a:bodyPr>
          <a:lstStyle/>
          <a:p>
            <a:r>
              <a:rPr lang="en-US" b="1" u="sng" dirty="0"/>
              <a:t>Job Opportunities</a:t>
            </a:r>
            <a:endParaRPr lang="en-IN" b="1" u="sng" dirty="0"/>
          </a:p>
        </p:txBody>
      </p:sp>
      <p:sp>
        <p:nvSpPr>
          <p:cNvPr id="3" name="Subtitle 2">
            <a:extLst>
              <a:ext uri="{FF2B5EF4-FFF2-40B4-BE49-F238E27FC236}">
                <a16:creationId xmlns:a16="http://schemas.microsoft.com/office/drawing/2014/main" id="{FAB75437-7498-7E5C-75EF-0179ACCE5BB8}"/>
              </a:ext>
            </a:extLst>
          </p:cNvPr>
          <p:cNvSpPr>
            <a:spLocks noGrp="1"/>
          </p:cNvSpPr>
          <p:nvPr>
            <p:ph type="subTitle" idx="1"/>
          </p:nvPr>
        </p:nvSpPr>
        <p:spPr>
          <a:xfrm>
            <a:off x="1777845" y="1622054"/>
            <a:ext cx="9388138" cy="5126476"/>
          </a:xfrm>
        </p:spPr>
        <p:txBody>
          <a:bodyPr/>
          <a:lstStyle/>
          <a:p>
            <a:pPr marL="285750" indent="-285750">
              <a:buFont typeface="Wingdings" panose="05000000000000000000" pitchFamily="2" charset="2"/>
              <a:buChar char="Ø"/>
            </a:pPr>
            <a:r>
              <a:rPr lang="en-US" dirty="0">
                <a:solidFill>
                  <a:schemeClr val="tx1"/>
                </a:solidFill>
              </a:rPr>
              <a:t>Chemical Engineering Associate</a:t>
            </a:r>
          </a:p>
          <a:p>
            <a:pPr marL="285750" indent="-285750">
              <a:buFont typeface="Wingdings" panose="05000000000000000000" pitchFamily="2" charset="2"/>
              <a:buChar char="Ø"/>
            </a:pPr>
            <a:r>
              <a:rPr lang="en-US" dirty="0" err="1">
                <a:solidFill>
                  <a:schemeClr val="tx1"/>
                </a:solidFill>
              </a:rPr>
              <a:t>BioChemist</a:t>
            </a:r>
            <a:endParaRPr lang="en-US" dirty="0">
              <a:solidFill>
                <a:schemeClr val="tx1"/>
              </a:solidFill>
            </a:endParaRPr>
          </a:p>
          <a:p>
            <a:pPr marL="285750" indent="-285750">
              <a:buFont typeface="Wingdings" panose="05000000000000000000" pitchFamily="2" charset="2"/>
              <a:buChar char="Ø"/>
            </a:pPr>
            <a:r>
              <a:rPr lang="en-US" dirty="0">
                <a:solidFill>
                  <a:schemeClr val="tx1"/>
                </a:solidFill>
              </a:rPr>
              <a:t>Drug Development</a:t>
            </a:r>
          </a:p>
          <a:p>
            <a:pPr marL="285750" indent="-285750">
              <a:buFont typeface="Wingdings" panose="05000000000000000000" pitchFamily="2" charset="2"/>
              <a:buChar char="Ø"/>
            </a:pPr>
            <a:r>
              <a:rPr lang="en-US" dirty="0">
                <a:solidFill>
                  <a:schemeClr val="tx1"/>
                </a:solidFill>
              </a:rPr>
              <a:t>Material Scientist</a:t>
            </a:r>
          </a:p>
          <a:p>
            <a:pPr marL="285750" indent="-285750">
              <a:buFont typeface="Wingdings" panose="05000000000000000000" pitchFamily="2" charset="2"/>
              <a:buChar char="Ø"/>
            </a:pPr>
            <a:r>
              <a:rPr lang="en-US" dirty="0">
                <a:solidFill>
                  <a:schemeClr val="tx1"/>
                </a:solidFill>
              </a:rPr>
              <a:t>Quality Controller</a:t>
            </a:r>
          </a:p>
          <a:p>
            <a:pPr marL="285750" indent="-285750">
              <a:buFont typeface="Wingdings" panose="05000000000000000000" pitchFamily="2" charset="2"/>
              <a:buChar char="Ø"/>
            </a:pPr>
            <a:r>
              <a:rPr lang="en-US" dirty="0">
                <a:solidFill>
                  <a:schemeClr val="tx1"/>
                </a:solidFill>
              </a:rPr>
              <a:t>Research Scientist</a:t>
            </a:r>
          </a:p>
          <a:p>
            <a:pPr marL="285750" indent="-285750">
              <a:buFont typeface="Wingdings" panose="05000000000000000000" pitchFamily="2" charset="2"/>
              <a:buChar char="Ø"/>
            </a:pPr>
            <a:r>
              <a:rPr lang="en-US" dirty="0" err="1">
                <a:solidFill>
                  <a:schemeClr val="tx1"/>
                </a:solidFill>
              </a:rPr>
              <a:t>Pharma</a:t>
            </a:r>
            <a:r>
              <a:rPr lang="en-US" dirty="0">
                <a:solidFill>
                  <a:schemeClr val="tx1"/>
                </a:solidFill>
              </a:rPr>
              <a:t> Assistant</a:t>
            </a:r>
          </a:p>
          <a:p>
            <a:pPr marL="285750" indent="-285750">
              <a:buFont typeface="Wingdings" panose="05000000000000000000" pitchFamily="2" charset="2"/>
              <a:buChar char="Ø"/>
            </a:pPr>
            <a:r>
              <a:rPr lang="en-US" dirty="0">
                <a:solidFill>
                  <a:schemeClr val="tx1"/>
                </a:solidFill>
              </a:rPr>
              <a:t>Agrochemicals</a:t>
            </a:r>
          </a:p>
          <a:p>
            <a:pPr marL="285750" indent="-285750">
              <a:buFont typeface="Wingdings" panose="05000000000000000000" pitchFamily="2" charset="2"/>
              <a:buChar char="Ø"/>
            </a:pPr>
            <a:r>
              <a:rPr lang="en-US" dirty="0">
                <a:solidFill>
                  <a:schemeClr val="tx1"/>
                </a:solidFill>
              </a:rPr>
              <a:t>Forensics</a:t>
            </a:r>
          </a:p>
          <a:p>
            <a:pPr marL="285750" indent="-285750">
              <a:buFont typeface="Wingdings" panose="05000000000000000000" pitchFamily="2" charset="2"/>
              <a:buChar char="Ø"/>
            </a:pPr>
            <a:r>
              <a:rPr lang="en-US" dirty="0">
                <a:solidFill>
                  <a:schemeClr val="tx1"/>
                </a:solidFill>
              </a:rPr>
              <a:t>Toxicologist</a:t>
            </a:r>
          </a:p>
          <a:p>
            <a:pPr marL="285750" indent="-285750">
              <a:buFont typeface="Wingdings" panose="05000000000000000000" pitchFamily="2" charset="2"/>
              <a:buChar char="Ø"/>
            </a:pPr>
            <a:r>
              <a:rPr lang="en-US" dirty="0">
                <a:solidFill>
                  <a:schemeClr val="tx1"/>
                </a:solidFill>
              </a:rPr>
              <a:t>Lab Assistant</a:t>
            </a:r>
          </a:p>
          <a:p>
            <a:pPr marL="285750" indent="-285750">
              <a:buFont typeface="Wingdings" panose="05000000000000000000" pitchFamily="2" charset="2"/>
              <a:buChar char="Ø"/>
            </a:pPr>
            <a:r>
              <a:rPr lang="en-US" dirty="0">
                <a:solidFill>
                  <a:schemeClr val="tx1"/>
                </a:solidFill>
              </a:rPr>
              <a:t>Lecturer/Professor</a:t>
            </a:r>
          </a:p>
          <a:p>
            <a:pPr marL="285750" indent="-285750">
              <a:buFont typeface="Wingdings" panose="05000000000000000000" pitchFamily="2" charset="2"/>
              <a:buChar char="Ø"/>
            </a:pPr>
            <a:endParaRPr lang="en-US" dirty="0">
              <a:solidFill>
                <a:schemeClr val="tx1"/>
              </a:solidFill>
            </a:endParaRPr>
          </a:p>
          <a:p>
            <a:pPr marL="285750" indent="-285750">
              <a:buFont typeface="Wingdings" panose="05000000000000000000" pitchFamily="2" charset="2"/>
              <a:buChar char="Ø"/>
            </a:pPr>
            <a:endParaRPr lang="en-US" dirty="0">
              <a:solidFill>
                <a:schemeClr val="tx1"/>
              </a:solidFill>
            </a:endParaRPr>
          </a:p>
        </p:txBody>
      </p:sp>
      <p:sp>
        <p:nvSpPr>
          <p:cNvPr id="4" name="Flowchart: Off-page Connector 3">
            <a:extLst>
              <a:ext uri="{FF2B5EF4-FFF2-40B4-BE49-F238E27FC236}">
                <a16:creationId xmlns:a16="http://schemas.microsoft.com/office/drawing/2014/main" id="{27D42F21-BA29-D6BE-BD15-54036E6AEF79}"/>
              </a:ext>
            </a:extLst>
          </p:cNvPr>
          <p:cNvSpPr/>
          <p:nvPr/>
        </p:nvSpPr>
        <p:spPr>
          <a:xfrm>
            <a:off x="8268237" y="1854558"/>
            <a:ext cx="2434107" cy="2846231"/>
          </a:xfrm>
          <a:prstGeom prst="flowChartOffpage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Average Salary in India</a:t>
            </a:r>
          </a:p>
          <a:p>
            <a:pPr algn="ctr"/>
            <a:endParaRPr lang="en-US" dirty="0"/>
          </a:p>
          <a:p>
            <a:pPr algn="ctr"/>
            <a:r>
              <a:rPr lang="en-US" dirty="0"/>
              <a:t>25,000/- to 50,000/- per month</a:t>
            </a:r>
            <a:endParaRPr lang="en-IN" dirty="0"/>
          </a:p>
        </p:txBody>
      </p:sp>
    </p:spTree>
    <p:extLst>
      <p:ext uri="{BB962C8B-B14F-4D97-AF65-F5344CB8AC3E}">
        <p14:creationId xmlns:p14="http://schemas.microsoft.com/office/powerpoint/2010/main" val="3199710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fade">
                                      <p:cBhvr>
                                        <p:cTn id="57" dur="500"/>
                                        <p:tgtEl>
                                          <p:spTgt spid="3">
                                            <p:txEl>
                                              <p:pRg st="9" end="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500"/>
                                        <p:tgtEl>
                                          <p:spTgt spid="3">
                                            <p:txEl>
                                              <p:pRg st="10" end="1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500"/>
                                        <p:tgtEl>
                                          <p:spTgt spid="3">
                                            <p:txEl>
                                              <p:pRg st="11" end="1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gtEl>
                                        <p:attrNameLst>
                                          <p:attrName>style.visibility</p:attrName>
                                        </p:attrNameLst>
                                      </p:cBhvr>
                                      <p:to>
                                        <p:strVal val="visible"/>
                                      </p:to>
                                    </p:set>
                                    <p:animEffect transition="in" filter="fade">
                                      <p:cBhvr>
                                        <p:cTn id="7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4813" y="128789"/>
            <a:ext cx="9941931" cy="1171296"/>
          </a:xfrm>
        </p:spPr>
        <p:txBody>
          <a:bodyPr>
            <a:normAutofit/>
          </a:bodyPr>
          <a:lstStyle/>
          <a:p>
            <a:r>
              <a:rPr lang="en-US" b="1" u="sng" dirty="0"/>
              <a:t>Areas of Employment</a:t>
            </a:r>
            <a:endParaRPr lang="en-IN" b="1" u="sng" dirty="0"/>
          </a:p>
        </p:txBody>
      </p:sp>
      <p:sp>
        <p:nvSpPr>
          <p:cNvPr id="3" name="Subtitle 2"/>
          <p:cNvSpPr>
            <a:spLocks noGrp="1"/>
          </p:cNvSpPr>
          <p:nvPr>
            <p:ph type="subTitle" idx="1"/>
          </p:nvPr>
        </p:nvSpPr>
        <p:spPr>
          <a:xfrm>
            <a:off x="1777845" y="1622054"/>
            <a:ext cx="9388138" cy="3684042"/>
          </a:xfrm>
        </p:spPr>
        <p:txBody>
          <a:bodyPr/>
          <a:lstStyle/>
          <a:p>
            <a:pPr marL="285750" indent="-285750">
              <a:buFont typeface="Wingdings" panose="05000000000000000000" pitchFamily="2" charset="2"/>
              <a:buChar char="Ø"/>
            </a:pPr>
            <a:r>
              <a:rPr lang="en-US" dirty="0">
                <a:solidFill>
                  <a:schemeClr val="tx1"/>
                </a:solidFill>
              </a:rPr>
              <a:t>Chemical Industries</a:t>
            </a:r>
          </a:p>
          <a:p>
            <a:pPr marL="285750" indent="-285750">
              <a:buFont typeface="Wingdings" panose="05000000000000000000" pitchFamily="2" charset="2"/>
              <a:buChar char="Ø"/>
            </a:pPr>
            <a:r>
              <a:rPr lang="en-US" dirty="0">
                <a:solidFill>
                  <a:schemeClr val="tx1"/>
                </a:solidFill>
              </a:rPr>
              <a:t>Pharmaceutical Industry</a:t>
            </a:r>
          </a:p>
          <a:p>
            <a:pPr marL="285750" indent="-285750">
              <a:buFont typeface="Wingdings" panose="05000000000000000000" pitchFamily="2" charset="2"/>
              <a:buChar char="Ø"/>
            </a:pPr>
            <a:r>
              <a:rPr lang="en-US" dirty="0">
                <a:solidFill>
                  <a:schemeClr val="tx1"/>
                </a:solidFill>
              </a:rPr>
              <a:t>Research Organizations</a:t>
            </a:r>
          </a:p>
          <a:p>
            <a:pPr marL="285750" indent="-285750">
              <a:buFont typeface="Wingdings" panose="05000000000000000000" pitchFamily="2" charset="2"/>
              <a:buChar char="Ø"/>
            </a:pPr>
            <a:r>
              <a:rPr lang="en-US" dirty="0">
                <a:solidFill>
                  <a:schemeClr val="tx1"/>
                </a:solidFill>
              </a:rPr>
              <a:t>Food Industry</a:t>
            </a:r>
          </a:p>
          <a:p>
            <a:pPr marL="285750" indent="-285750">
              <a:buFont typeface="Wingdings" panose="05000000000000000000" pitchFamily="2" charset="2"/>
              <a:buChar char="Ø"/>
            </a:pPr>
            <a:r>
              <a:rPr lang="en-US" dirty="0">
                <a:solidFill>
                  <a:schemeClr val="tx1"/>
                </a:solidFill>
              </a:rPr>
              <a:t>Beverage Industry</a:t>
            </a:r>
          </a:p>
          <a:p>
            <a:pPr marL="285750" indent="-285750">
              <a:buFont typeface="Wingdings" panose="05000000000000000000" pitchFamily="2" charset="2"/>
              <a:buChar char="Ø"/>
            </a:pPr>
            <a:r>
              <a:rPr lang="en-US" dirty="0">
                <a:solidFill>
                  <a:schemeClr val="tx1"/>
                </a:solidFill>
              </a:rPr>
              <a:t>Environmental Agencies</a:t>
            </a:r>
          </a:p>
          <a:p>
            <a:pPr marL="285750" indent="-285750">
              <a:buFont typeface="Wingdings" panose="05000000000000000000" pitchFamily="2" charset="2"/>
              <a:buChar char="Ø"/>
            </a:pPr>
            <a:r>
              <a:rPr lang="en-US" dirty="0">
                <a:solidFill>
                  <a:schemeClr val="tx1"/>
                </a:solidFill>
              </a:rPr>
              <a:t>Laboratories</a:t>
            </a:r>
          </a:p>
          <a:p>
            <a:pPr marL="285750" indent="-285750">
              <a:buFont typeface="Wingdings" panose="05000000000000000000" pitchFamily="2" charset="2"/>
              <a:buChar char="Ø"/>
            </a:pPr>
            <a:r>
              <a:rPr lang="en-US" dirty="0">
                <a:solidFill>
                  <a:schemeClr val="tx1"/>
                </a:solidFill>
              </a:rPr>
              <a:t>Private hospitals</a:t>
            </a:r>
          </a:p>
          <a:p>
            <a:pPr marL="285750" indent="-285750">
              <a:buFont typeface="Wingdings" panose="05000000000000000000" pitchFamily="2" charset="2"/>
              <a:buChar char="Ø"/>
            </a:pPr>
            <a:r>
              <a:rPr lang="en-US" dirty="0">
                <a:solidFill>
                  <a:schemeClr val="tx1"/>
                </a:solidFill>
              </a:rPr>
              <a:t>Education</a:t>
            </a:r>
          </a:p>
        </p:txBody>
      </p:sp>
    </p:spTree>
    <p:extLst>
      <p:ext uri="{BB962C8B-B14F-4D97-AF65-F5344CB8AC3E}">
        <p14:creationId xmlns:p14="http://schemas.microsoft.com/office/powerpoint/2010/main" val="1094725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fade">
                                      <p:cBhvr>
                                        <p:cTn id="5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74813" y="128789"/>
            <a:ext cx="9941931" cy="1171296"/>
          </a:xfrm>
        </p:spPr>
        <p:txBody>
          <a:bodyPr>
            <a:normAutofit/>
          </a:bodyPr>
          <a:lstStyle/>
          <a:p>
            <a:r>
              <a:rPr lang="en-US" b="1" u="sng" dirty="0"/>
              <a:t>Government Positions</a:t>
            </a:r>
            <a:endParaRPr lang="en-IN" b="1" u="sng" dirty="0"/>
          </a:p>
        </p:txBody>
      </p:sp>
      <p:sp>
        <p:nvSpPr>
          <p:cNvPr id="3" name="Subtitle 2"/>
          <p:cNvSpPr>
            <a:spLocks noGrp="1"/>
          </p:cNvSpPr>
          <p:nvPr>
            <p:ph type="subTitle" idx="1"/>
          </p:nvPr>
        </p:nvSpPr>
        <p:spPr>
          <a:xfrm>
            <a:off x="1777845" y="1622054"/>
            <a:ext cx="9388138" cy="2550701"/>
          </a:xfrm>
        </p:spPr>
        <p:txBody>
          <a:bodyPr>
            <a:normAutofit fontScale="92500" lnSpcReduction="10000"/>
          </a:bodyPr>
          <a:lstStyle/>
          <a:p>
            <a:pPr marL="285750" indent="-285750">
              <a:buFont typeface="Wingdings" panose="05000000000000000000" pitchFamily="2" charset="2"/>
              <a:buChar char="Ø"/>
            </a:pPr>
            <a:r>
              <a:rPr lang="en-US" dirty="0">
                <a:solidFill>
                  <a:schemeClr val="tx1"/>
                </a:solidFill>
              </a:rPr>
              <a:t>Lab Technician</a:t>
            </a:r>
          </a:p>
          <a:p>
            <a:pPr marL="285750" indent="-285750">
              <a:buFont typeface="Wingdings" panose="05000000000000000000" pitchFamily="2" charset="2"/>
              <a:buChar char="Ø"/>
            </a:pPr>
            <a:r>
              <a:rPr lang="en-US" dirty="0">
                <a:solidFill>
                  <a:schemeClr val="tx1"/>
                </a:solidFill>
              </a:rPr>
              <a:t>Laboratory Assistant</a:t>
            </a:r>
          </a:p>
          <a:p>
            <a:pPr marL="285750" indent="-285750">
              <a:buFont typeface="Wingdings" panose="05000000000000000000" pitchFamily="2" charset="2"/>
              <a:buChar char="Ø"/>
            </a:pPr>
            <a:r>
              <a:rPr lang="en-US" dirty="0">
                <a:solidFill>
                  <a:schemeClr val="tx1"/>
                </a:solidFill>
              </a:rPr>
              <a:t>Forensic Science</a:t>
            </a:r>
          </a:p>
          <a:p>
            <a:pPr marL="285750" indent="-285750">
              <a:buFont typeface="Wingdings" panose="05000000000000000000" pitchFamily="2" charset="2"/>
              <a:buChar char="Ø"/>
            </a:pPr>
            <a:r>
              <a:rPr lang="en-US" dirty="0">
                <a:solidFill>
                  <a:schemeClr val="tx1"/>
                </a:solidFill>
              </a:rPr>
              <a:t>Institute of Nano Science and Technology</a:t>
            </a:r>
          </a:p>
          <a:p>
            <a:pPr marL="285750" indent="-285750">
              <a:buFont typeface="Wingdings" panose="05000000000000000000" pitchFamily="2" charset="2"/>
              <a:buChar char="Ø"/>
            </a:pPr>
            <a:r>
              <a:rPr lang="en-US" dirty="0">
                <a:solidFill>
                  <a:schemeClr val="tx1"/>
                </a:solidFill>
              </a:rPr>
              <a:t>Medical Data Technician</a:t>
            </a:r>
          </a:p>
          <a:p>
            <a:pPr marL="285750" indent="-285750">
              <a:buFont typeface="Wingdings" panose="05000000000000000000" pitchFamily="2" charset="2"/>
              <a:buChar char="Ø"/>
            </a:pPr>
            <a:r>
              <a:rPr lang="en-US" dirty="0">
                <a:solidFill>
                  <a:schemeClr val="tx1"/>
                </a:solidFill>
              </a:rPr>
              <a:t>R &amp; D Scientist in CSIR</a:t>
            </a:r>
          </a:p>
          <a:p>
            <a:pPr marL="285750" indent="-285750">
              <a:buFont typeface="Wingdings" panose="05000000000000000000" pitchFamily="2" charset="2"/>
              <a:buChar char="Ø"/>
            </a:pPr>
            <a:r>
              <a:rPr lang="en-US" dirty="0">
                <a:solidFill>
                  <a:schemeClr val="tx1"/>
                </a:solidFill>
              </a:rPr>
              <a:t>AP State Services(Group-I,II,III)</a:t>
            </a:r>
          </a:p>
          <a:p>
            <a:pPr marL="285750" indent="-285750">
              <a:buFont typeface="Wingdings" panose="05000000000000000000" pitchFamily="2" charset="2"/>
              <a:buChar char="Ø"/>
            </a:pPr>
            <a:endParaRPr lang="en-US" dirty="0">
              <a:solidFill>
                <a:schemeClr val="tx1"/>
              </a:solidFill>
            </a:endParaRPr>
          </a:p>
        </p:txBody>
      </p:sp>
      <p:sp>
        <p:nvSpPr>
          <p:cNvPr id="4" name="Rectangle 3"/>
          <p:cNvSpPr/>
          <p:nvPr/>
        </p:nvSpPr>
        <p:spPr>
          <a:xfrm>
            <a:off x="1803042" y="4262908"/>
            <a:ext cx="9813702" cy="18030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US" dirty="0"/>
              <a:t>Scientific assistant in DRDO(Defense Research and Development Organization) and BARC</a:t>
            </a:r>
          </a:p>
          <a:p>
            <a:pPr marL="285750" indent="-285750">
              <a:buFont typeface="Arial" panose="020B0604020202020204" pitchFamily="34" charset="0"/>
              <a:buChar char="•"/>
            </a:pPr>
            <a:r>
              <a:rPr lang="en-US" dirty="0"/>
              <a:t>Qualified to apply for the UPSC’s common Defense exams</a:t>
            </a:r>
          </a:p>
        </p:txBody>
      </p:sp>
    </p:spTree>
    <p:extLst>
      <p:ext uri="{BB962C8B-B14F-4D97-AF65-F5344CB8AC3E}">
        <p14:creationId xmlns:p14="http://schemas.microsoft.com/office/powerpoint/2010/main" val="2254128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124</TotalTime>
  <Words>312</Words>
  <Application>Microsoft Office PowerPoint</Application>
  <PresentationFormat>Widescreen</PresentationFormat>
  <Paragraphs>43</Paragraphs>
  <Slides>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vt:i4>
      </vt:variant>
    </vt:vector>
  </HeadingPairs>
  <TitlesOfParts>
    <vt:vector size="13" baseType="lpstr">
      <vt:lpstr>Algerian</vt:lpstr>
      <vt:lpstr>Arial</vt:lpstr>
      <vt:lpstr>Book Antiqua</vt:lpstr>
      <vt:lpstr>Century Gothic</vt:lpstr>
      <vt:lpstr>Roboto</vt:lpstr>
      <vt:lpstr>Times New Roman</vt:lpstr>
      <vt:lpstr>Wingdings</vt:lpstr>
      <vt:lpstr>Wingdings 3</vt:lpstr>
      <vt:lpstr>Wisp</vt:lpstr>
      <vt:lpstr>PowerPoint Presentation</vt:lpstr>
      <vt:lpstr>Job Opportunities</vt:lpstr>
      <vt:lpstr>Areas of Employment</vt:lpstr>
      <vt:lpstr>Government Positions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B.Sc Chemistry?</dc:title>
  <dc:creator>Microsoft account</dc:creator>
  <cp:lastModifiedBy>KDC</cp:lastModifiedBy>
  <cp:revision>15</cp:revision>
  <dcterms:created xsi:type="dcterms:W3CDTF">2024-01-08T14:16:20Z</dcterms:created>
  <dcterms:modified xsi:type="dcterms:W3CDTF">2024-02-28T09:31:44Z</dcterms:modified>
</cp:coreProperties>
</file>